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3" r:id="rId2"/>
    <p:sldId id="302" r:id="rId3"/>
    <p:sldId id="274" r:id="rId4"/>
    <p:sldId id="317" r:id="rId5"/>
    <p:sldId id="292" r:id="rId6"/>
    <p:sldId id="290" r:id="rId7"/>
    <p:sldId id="291" r:id="rId8"/>
    <p:sldId id="310" r:id="rId9"/>
    <p:sldId id="318"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4"/>
    <p:restoredTop sz="86382"/>
  </p:normalViewPr>
  <p:slideViewPr>
    <p:cSldViewPr snapToGrid="0" snapToObjects="1">
      <p:cViewPr varScale="1">
        <p:scale>
          <a:sx n="93" d="100"/>
          <a:sy n="93" d="100"/>
        </p:scale>
        <p:origin x="232" y="5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743B8-9566-EE4F-A501-56F7ED03F5F9}"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4B82C-E93F-584A-9488-655FC61F07D5}" type="slidenum">
              <a:rPr lang="en-US" smtClean="0"/>
              <a:t>‹#›</a:t>
            </a:fld>
            <a:endParaRPr lang="en-US"/>
          </a:p>
        </p:txBody>
      </p:sp>
    </p:spTree>
    <p:extLst>
      <p:ext uri="{BB962C8B-B14F-4D97-AF65-F5344CB8AC3E}">
        <p14:creationId xmlns:p14="http://schemas.microsoft.com/office/powerpoint/2010/main" val="209126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E098DA-1BD4-364D-B4DF-495C9BA43DF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8204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98DA-1BD4-364D-B4DF-495C9BA43DF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201623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98DA-1BD4-364D-B4DF-495C9BA43DF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77585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98DA-1BD4-364D-B4DF-495C9BA43DF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46639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98DA-1BD4-364D-B4DF-495C9BA43DF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15286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098DA-1BD4-364D-B4DF-495C9BA43DF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66477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098DA-1BD4-364D-B4DF-495C9BA43DF7}"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35324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098DA-1BD4-364D-B4DF-495C9BA43DF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2778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98DA-1BD4-364D-B4DF-495C9BA43DF7}"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164507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098DA-1BD4-364D-B4DF-495C9BA43DF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214460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098DA-1BD4-364D-B4DF-495C9BA43DF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A111-DE79-DC43-9170-E2D0F8476596}" type="slidenum">
              <a:rPr lang="en-US" smtClean="0"/>
              <a:t>‹#›</a:t>
            </a:fld>
            <a:endParaRPr lang="en-US"/>
          </a:p>
        </p:txBody>
      </p:sp>
    </p:spTree>
    <p:extLst>
      <p:ext uri="{BB962C8B-B14F-4D97-AF65-F5344CB8AC3E}">
        <p14:creationId xmlns:p14="http://schemas.microsoft.com/office/powerpoint/2010/main" val="94270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098DA-1BD4-364D-B4DF-495C9BA43DF7}"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6A111-DE79-DC43-9170-E2D0F8476596}" type="slidenum">
              <a:rPr lang="en-US" smtClean="0"/>
              <a:t>‹#›</a:t>
            </a:fld>
            <a:endParaRPr lang="en-US"/>
          </a:p>
        </p:txBody>
      </p:sp>
    </p:spTree>
    <p:extLst>
      <p:ext uri="{BB962C8B-B14F-4D97-AF65-F5344CB8AC3E}">
        <p14:creationId xmlns:p14="http://schemas.microsoft.com/office/powerpoint/2010/main" val="2038345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80AA-2FD9-0347-9ADC-2478DEDDD3B4}"/>
              </a:ext>
            </a:extLst>
          </p:cNvPr>
          <p:cNvSpPr>
            <a:spLocks noGrp="1"/>
          </p:cNvSpPr>
          <p:nvPr>
            <p:ph type="title"/>
          </p:nvPr>
        </p:nvSpPr>
        <p:spPr>
          <a:xfrm>
            <a:off x="734353" y="31443"/>
            <a:ext cx="10515600" cy="1044492"/>
          </a:xfrm>
        </p:spPr>
        <p:txBody>
          <a:bodyPr>
            <a:normAutofit fontScale="90000"/>
          </a:bodyPr>
          <a:lstStyle/>
          <a:p>
            <a:pPr algn="ctr"/>
            <a:r>
              <a:rPr lang="en-GB" b="1" i="1" dirty="0">
                <a:solidFill>
                  <a:schemeClr val="bg1"/>
                </a:solidFill>
              </a:rPr>
              <a:t/>
            </a:r>
            <a:br>
              <a:rPr lang="en-GB" b="1" i="1" dirty="0">
                <a:solidFill>
                  <a:schemeClr val="bg1"/>
                </a:solidFill>
              </a:rPr>
            </a:br>
            <a:r>
              <a:rPr lang="en-GB" b="1" i="1" dirty="0">
                <a:solidFill>
                  <a:schemeClr val="bg1"/>
                </a:solidFill>
              </a:rPr>
              <a:t/>
            </a:r>
            <a:br>
              <a:rPr lang="en-GB" b="1" i="1" dirty="0">
                <a:solidFill>
                  <a:schemeClr val="bg1"/>
                </a:solidFill>
              </a:rPr>
            </a:br>
            <a:r>
              <a:rPr lang="en-GB" sz="4000" b="1" i="1" dirty="0">
                <a:solidFill>
                  <a:schemeClr val="bg1"/>
                </a:solidFill>
              </a:rPr>
              <a:t>Gracehill</a:t>
            </a:r>
            <a:r>
              <a:rPr lang="en-GB" sz="4000" b="1" dirty="0">
                <a:solidFill>
                  <a:schemeClr val="bg1"/>
                </a:solidFill>
              </a:rPr>
              <a:t>,</a:t>
            </a:r>
            <a:r>
              <a:rPr lang="en-GB" sz="4000" b="1" i="1" dirty="0">
                <a:solidFill>
                  <a:schemeClr val="bg1"/>
                </a:solidFill>
              </a:rPr>
              <a:t> a Moravian Church Settlement</a:t>
            </a:r>
            <a:r>
              <a:rPr lang="en-GB" sz="4000" b="1" dirty="0">
                <a:solidFill>
                  <a:schemeClr val="bg1"/>
                </a:solidFill>
              </a:rPr>
              <a:t> </a:t>
            </a:r>
            <a:r>
              <a:rPr lang="en-GB" sz="3600" b="1" dirty="0">
                <a:solidFill>
                  <a:schemeClr val="bg1"/>
                </a:solidFill>
              </a:rPr>
              <a:t/>
            </a:r>
            <a:br>
              <a:rPr lang="en-GB" sz="3600" b="1" dirty="0">
                <a:solidFill>
                  <a:schemeClr val="bg1"/>
                </a:solidFill>
              </a:rPr>
            </a:br>
            <a:r>
              <a:rPr lang="en-GB" dirty="0">
                <a:solidFill>
                  <a:schemeClr val="bg1"/>
                </a:solidFill>
              </a:rPr>
              <a:t/>
            </a:r>
            <a:br>
              <a:rPr lang="en-GB" dirty="0">
                <a:solidFill>
                  <a:schemeClr val="bg1"/>
                </a:solidFill>
              </a:rPr>
            </a:br>
            <a:endParaRPr lang="en-US" dirty="0">
              <a:solidFill>
                <a:schemeClr val="bg1"/>
              </a:solidFill>
            </a:endParaRPr>
          </a:p>
        </p:txBody>
      </p:sp>
      <p:sp>
        <p:nvSpPr>
          <p:cNvPr id="3" name="Rectangle 2">
            <a:extLst>
              <a:ext uri="{FF2B5EF4-FFF2-40B4-BE49-F238E27FC236}">
                <a16:creationId xmlns:a16="http://schemas.microsoft.com/office/drawing/2014/main" id="{0D39CA1D-7B9C-BC42-A5A3-EE7C134C886F}"/>
              </a:ext>
            </a:extLst>
          </p:cNvPr>
          <p:cNvSpPr/>
          <p:nvPr/>
        </p:nvSpPr>
        <p:spPr>
          <a:xfrm>
            <a:off x="734353" y="3134788"/>
            <a:ext cx="11074019" cy="3359318"/>
          </a:xfrm>
          <a:prstGeom prst="rect">
            <a:avLst/>
          </a:prstGeom>
        </p:spPr>
        <p:txBody>
          <a:bodyPr wrap="square">
            <a:spAutoFit/>
          </a:bodyPr>
          <a:lstStyle/>
          <a:p>
            <a:pPr>
              <a:lnSpc>
                <a:spcPct val="150000"/>
              </a:lnSpc>
              <a:spcAft>
                <a:spcPts val="0"/>
              </a:spcAft>
            </a:pPr>
            <a:endParaRPr lang="en-GB" dirty="0">
              <a:solidFill>
                <a:srgbClr val="FFFFFF"/>
              </a:solidFill>
              <a:latin typeface="Arial" panose="020B0604020202020204" pitchFamily="34" charset="0"/>
              <a:ea typeface="Times New Roman" panose="02020603050405020304" pitchFamily="18" charset="0"/>
            </a:endParaRPr>
          </a:p>
          <a:p>
            <a:pPr>
              <a:lnSpc>
                <a:spcPct val="150000"/>
              </a:lnSpc>
              <a:spcAft>
                <a:spcPts val="0"/>
              </a:spcAft>
            </a:pPr>
            <a:endParaRPr lang="en-GB" dirty="0">
              <a:solidFill>
                <a:srgbClr val="FFFFFF"/>
              </a:solidFill>
              <a:latin typeface="Arial" panose="020B0604020202020204" pitchFamily="34" charset="0"/>
              <a:ea typeface="Times New Roman" panose="02020603050405020304" pitchFamily="18" charset="0"/>
            </a:endParaRPr>
          </a:p>
          <a:p>
            <a:pPr>
              <a:lnSpc>
                <a:spcPct val="150000"/>
              </a:lnSpc>
              <a:spcAft>
                <a:spcPts val="0"/>
              </a:spcAft>
            </a:pPr>
            <a:endParaRPr lang="en-GB" dirty="0">
              <a:solidFill>
                <a:srgbClr val="FFFFFF"/>
              </a:solidFill>
              <a:latin typeface="Arial" panose="020B0604020202020204" pitchFamily="34" charset="0"/>
              <a:ea typeface="Times New Roman" panose="02020603050405020304" pitchFamily="18" charset="0"/>
            </a:endParaRPr>
          </a:p>
          <a:p>
            <a:pPr>
              <a:lnSpc>
                <a:spcPct val="150000"/>
              </a:lnSpc>
              <a:spcAft>
                <a:spcPts val="0"/>
              </a:spcAft>
            </a:pPr>
            <a:endParaRPr lang="en-GB" sz="2000" dirty="0">
              <a:solidFill>
                <a:srgbClr val="FFFFFF"/>
              </a:solidFill>
              <a:latin typeface="Arial" panose="020B0604020202020204" pitchFamily="34" charset="0"/>
              <a:ea typeface="Times New Roman" panose="02020603050405020304" pitchFamily="18" charset="0"/>
            </a:endParaRPr>
          </a:p>
          <a:p>
            <a:pPr>
              <a:lnSpc>
                <a:spcPct val="150000"/>
              </a:lnSpc>
              <a:spcAft>
                <a:spcPts val="0"/>
              </a:spcAft>
            </a:pPr>
            <a:r>
              <a:rPr lang="en-GB" dirty="0">
                <a:solidFill>
                  <a:srgbClr val="FFFFFF"/>
                </a:solidFill>
                <a:latin typeface="Arial" panose="020B0604020202020204" pitchFamily="34" charset="0"/>
                <a:ea typeface="Times New Roman" panose="02020603050405020304" pitchFamily="18" charset="0"/>
              </a:rPr>
              <a:t>       </a:t>
            </a:r>
          </a:p>
          <a:p>
            <a:pPr>
              <a:lnSpc>
                <a:spcPct val="150000"/>
              </a:lnSpc>
            </a:pPr>
            <a:r>
              <a:rPr lang="en-GB" sz="3200" dirty="0">
                <a:solidFill>
                  <a:srgbClr val="FFFFFF"/>
                </a:solidFill>
                <a:latin typeface="+mj-lt"/>
                <a:ea typeface="Times New Roman" panose="02020603050405020304" pitchFamily="18" charset="0"/>
              </a:rPr>
              <a:t>Representation, and the value of global comparative analysis</a:t>
            </a:r>
            <a:endParaRPr lang="en-GB" dirty="0">
              <a:solidFill>
                <a:srgbClr val="FFFFFF"/>
              </a:solidFill>
              <a:latin typeface="Arial" panose="020B0604020202020204" pitchFamily="34" charset="0"/>
              <a:ea typeface="Times New Roman" panose="02020603050405020304" pitchFamily="18" charset="0"/>
            </a:endParaRPr>
          </a:p>
          <a:p>
            <a:pPr algn="r">
              <a:lnSpc>
                <a:spcPct val="150000"/>
              </a:lnSpc>
              <a:spcAft>
                <a:spcPts val="0"/>
              </a:spcAft>
            </a:pPr>
            <a:r>
              <a:rPr lang="en-GB" dirty="0">
                <a:solidFill>
                  <a:srgbClr val="FFFFFF"/>
                </a:solidFill>
                <a:latin typeface="Arial" panose="020B0604020202020204" pitchFamily="34" charset="0"/>
                <a:ea typeface="Times New Roman" panose="02020603050405020304" pitchFamily="18" charset="0"/>
              </a:rPr>
              <a:t> </a:t>
            </a:r>
            <a:r>
              <a:rPr lang="en-GB" sz="2000" dirty="0">
                <a:solidFill>
                  <a:srgbClr val="FFFFFF"/>
                </a:solidFill>
                <a:latin typeface="+mj-lt"/>
                <a:ea typeface="Times New Roman" panose="02020603050405020304" pitchFamily="18" charset="0"/>
              </a:rPr>
              <a:t>Barry Gamble </a:t>
            </a:r>
            <a:r>
              <a:rPr lang="en-GB" dirty="0">
                <a:solidFill>
                  <a:srgbClr val="FFFFFF"/>
                </a:solidFill>
                <a:latin typeface="+mj-lt"/>
                <a:ea typeface="Times New Roman" panose="02020603050405020304" pitchFamily="18" charset="0"/>
              </a:rPr>
              <a:t>・ TheNext50・ Paris ・ 8 February 2023</a:t>
            </a:r>
            <a:endParaRPr lang="en-GB" dirty="0">
              <a:latin typeface="+mj-lt"/>
              <a:ea typeface="Calibri" panose="020F0502020204030204" pitchFamily="34" charset="0"/>
            </a:endParaRPr>
          </a:p>
        </p:txBody>
      </p:sp>
      <p:pic>
        <p:nvPicPr>
          <p:cNvPr id="5" name="Picture 4" descr="A group of people sitting on a bench by a pond&#10;&#10;Description automatically generated with medium confidence">
            <a:extLst>
              <a:ext uri="{FF2B5EF4-FFF2-40B4-BE49-F238E27FC236}">
                <a16:creationId xmlns:a16="http://schemas.microsoft.com/office/drawing/2014/main" id="{8263A7A9-9408-0C06-A2BB-92CC263144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4118" y="966341"/>
            <a:ext cx="7708972" cy="4336894"/>
          </a:xfrm>
          <a:prstGeom prst="rect">
            <a:avLst/>
          </a:prstGeom>
        </p:spPr>
      </p:pic>
    </p:spTree>
    <p:extLst>
      <p:ext uri="{BB962C8B-B14F-4D97-AF65-F5344CB8AC3E}">
        <p14:creationId xmlns:p14="http://schemas.microsoft.com/office/powerpoint/2010/main" val="7497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D8E8-3CC6-FB90-7FFB-68326321C2FC}"/>
              </a:ext>
            </a:extLst>
          </p:cNvPr>
          <p:cNvSpPr>
            <a:spLocks noGrp="1"/>
          </p:cNvSpPr>
          <p:nvPr>
            <p:ph type="title"/>
          </p:nvPr>
        </p:nvSpPr>
        <p:spPr>
          <a:xfrm>
            <a:off x="932793" y="386145"/>
            <a:ext cx="10515600" cy="1915620"/>
          </a:xfrm>
        </p:spPr>
        <p:txBody>
          <a:bodyPr>
            <a:normAutofit fontScale="90000"/>
          </a:bodyPr>
          <a:lstStyle/>
          <a:p>
            <a:r>
              <a:rPr lang="en-US" sz="3600" b="1" i="1" dirty="0">
                <a:solidFill>
                  <a:schemeClr val="bg1"/>
                </a:solidFill>
              </a:rPr>
              <a:t>Moravian Church Missions </a:t>
            </a:r>
            <a:r>
              <a:rPr lang="en-US" sz="3600" dirty="0">
                <a:solidFill>
                  <a:schemeClr val="bg1"/>
                </a:solidFill>
              </a:rPr>
              <a:t/>
            </a:r>
            <a:br>
              <a:rPr lang="en-US" sz="3600" dirty="0">
                <a:solidFill>
                  <a:schemeClr val="bg1"/>
                </a:solidFill>
              </a:rPr>
            </a:br>
            <a:r>
              <a:rPr lang="en-US" sz="3600" dirty="0">
                <a:solidFill>
                  <a:schemeClr val="bg1"/>
                </a:solidFill>
              </a:rPr>
              <a:t>– </a:t>
            </a:r>
            <a:r>
              <a:rPr lang="en-GB" sz="3200" b="1" dirty="0">
                <a:solidFill>
                  <a:schemeClr val="bg1"/>
                </a:solidFill>
                <a:cs typeface="Arial" panose="020B0604020202020204" pitchFamily="34" charset="0"/>
              </a:rPr>
              <a:t>A fuller representation of the Moravian Church ‘phenomenon’ on the World Heritage List, bringing World Heritage to unrepresented countries  </a:t>
            </a:r>
            <a:endParaRPr lang="en-US" sz="3200" dirty="0">
              <a:solidFill>
                <a:schemeClr val="bg1"/>
              </a:solidFill>
            </a:endParaRPr>
          </a:p>
        </p:txBody>
      </p:sp>
      <p:pic>
        <p:nvPicPr>
          <p:cNvPr id="4" name="Picture 3" descr="A dog standing in front of a house&#10;&#10;Description automatically generated with low confidence">
            <a:extLst>
              <a:ext uri="{FF2B5EF4-FFF2-40B4-BE49-F238E27FC236}">
                <a16:creationId xmlns:a16="http://schemas.microsoft.com/office/drawing/2014/main" id="{C6F51B21-1304-F635-C6EE-0F5F704D15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7265" y="2301765"/>
            <a:ext cx="5457463" cy="4093097"/>
          </a:xfrm>
          <a:prstGeom prst="rect">
            <a:avLst/>
          </a:prstGeom>
        </p:spPr>
      </p:pic>
      <p:sp>
        <p:nvSpPr>
          <p:cNvPr id="5" name="TextBox 4">
            <a:extLst>
              <a:ext uri="{FF2B5EF4-FFF2-40B4-BE49-F238E27FC236}">
                <a16:creationId xmlns:a16="http://schemas.microsoft.com/office/drawing/2014/main" id="{8077D383-2C4D-82DF-ADD5-538F62E23747}"/>
              </a:ext>
            </a:extLst>
          </p:cNvPr>
          <p:cNvSpPr txBox="1"/>
          <p:nvPr/>
        </p:nvSpPr>
        <p:spPr>
          <a:xfrm>
            <a:off x="1481559" y="4618299"/>
            <a:ext cx="1211101" cy="369332"/>
          </a:xfrm>
          <a:prstGeom prst="rect">
            <a:avLst/>
          </a:prstGeom>
          <a:noFill/>
        </p:spPr>
        <p:txBody>
          <a:bodyPr wrap="none" rtlCol="0">
            <a:spAutoFit/>
          </a:bodyPr>
          <a:lstStyle/>
          <a:p>
            <a:r>
              <a:rPr lang="en-US" dirty="0">
                <a:solidFill>
                  <a:schemeClr val="bg1"/>
                </a:solidFill>
              </a:rPr>
              <a:t>Thank you.</a:t>
            </a:r>
          </a:p>
        </p:txBody>
      </p:sp>
    </p:spTree>
    <p:extLst>
      <p:ext uri="{BB962C8B-B14F-4D97-AF65-F5344CB8AC3E}">
        <p14:creationId xmlns:p14="http://schemas.microsoft.com/office/powerpoint/2010/main" val="24652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B9D058-B91D-CD4C-96B7-84549118FAE5}"/>
              </a:ext>
            </a:extLst>
          </p:cNvPr>
          <p:cNvSpPr txBox="1">
            <a:spLocks/>
          </p:cNvSpPr>
          <p:nvPr/>
        </p:nvSpPr>
        <p:spPr>
          <a:xfrm flipV="1">
            <a:off x="716901" y="328737"/>
            <a:ext cx="2341609"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accent5"/>
              </a:solidFill>
            </a:endParaRPr>
          </a:p>
        </p:txBody>
      </p:sp>
      <p:sp>
        <p:nvSpPr>
          <p:cNvPr id="5" name="TextBox 4">
            <a:extLst>
              <a:ext uri="{FF2B5EF4-FFF2-40B4-BE49-F238E27FC236}">
                <a16:creationId xmlns:a16="http://schemas.microsoft.com/office/drawing/2014/main" id="{E62B1F2E-0377-8443-B8BD-56B274D3785B}"/>
              </a:ext>
            </a:extLst>
          </p:cNvPr>
          <p:cNvSpPr txBox="1"/>
          <p:nvPr/>
        </p:nvSpPr>
        <p:spPr>
          <a:xfrm>
            <a:off x="355793" y="183430"/>
            <a:ext cx="9897047" cy="4278094"/>
          </a:xfrm>
          <a:prstGeom prst="rect">
            <a:avLst/>
          </a:prstGeom>
          <a:noFill/>
        </p:spPr>
        <p:txBody>
          <a:bodyPr wrap="square">
            <a:spAutoFit/>
          </a:bodyPr>
          <a:lstStyle/>
          <a:p>
            <a:pPr algn="just">
              <a:spcBef>
                <a:spcPts val="600"/>
              </a:spcBef>
              <a:spcAft>
                <a:spcPts val="600"/>
              </a:spcAft>
            </a:pPr>
            <a:r>
              <a:rPr lang="en-GB" sz="3200" b="1" i="1" dirty="0">
                <a:solidFill>
                  <a:srgbClr val="FFFFFF"/>
                </a:solidFill>
                <a:latin typeface="+mj-lt"/>
                <a:ea typeface="Calibri" panose="020F0502020204030204" pitchFamily="34" charset="0"/>
              </a:rPr>
              <a:t>Christiansfeld, a Moravian Church Settlement </a:t>
            </a:r>
            <a:r>
              <a:rPr lang="en-GB" sz="3200" b="1" dirty="0">
                <a:solidFill>
                  <a:srgbClr val="FFFFFF"/>
                </a:solidFill>
                <a:latin typeface="+mj-lt"/>
                <a:ea typeface="Calibri" panose="020F0502020204030204" pitchFamily="34" charset="0"/>
              </a:rPr>
              <a:t>(Denmark)</a:t>
            </a:r>
          </a:p>
          <a:p>
            <a:pPr algn="just">
              <a:spcBef>
                <a:spcPts val="600"/>
              </a:spcBef>
              <a:spcAft>
                <a:spcPts val="600"/>
              </a:spcAft>
            </a:pPr>
            <a:r>
              <a:rPr lang="en-GB" sz="3200" b="1" dirty="0">
                <a:solidFill>
                  <a:srgbClr val="FFFFFF"/>
                </a:solidFill>
                <a:latin typeface="+mj-lt"/>
                <a:ea typeface="Calibri" panose="020F0502020204030204" pitchFamily="34" charset="0"/>
              </a:rPr>
              <a:t>Inscribed as a World Heritage Site (2015)</a:t>
            </a:r>
          </a:p>
          <a:p>
            <a:pPr algn="just">
              <a:spcBef>
                <a:spcPts val="600"/>
              </a:spcBef>
              <a:spcAft>
                <a:spcPts val="600"/>
              </a:spcAft>
            </a:pPr>
            <a:endParaRPr lang="en-GB" b="1" dirty="0">
              <a:solidFill>
                <a:srgbClr val="FFFFFF"/>
              </a:solidFill>
              <a:latin typeface="+mj-lt"/>
              <a:ea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000" dirty="0">
                <a:solidFill>
                  <a:srgbClr val="FFFFFF"/>
                </a:solidFill>
                <a:latin typeface="+mj-lt"/>
                <a:ea typeface="Calibri" panose="020F0502020204030204" pitchFamily="34" charset="0"/>
              </a:rPr>
              <a:t>T</a:t>
            </a:r>
            <a:r>
              <a:rPr lang="en-US" sz="2000" dirty="0">
                <a:solidFill>
                  <a:srgbClr val="FFFFFF"/>
                </a:solidFill>
                <a:effectLst/>
                <a:latin typeface="+mj-lt"/>
                <a:ea typeface="Calibri" panose="020F0502020204030204" pitchFamily="34" charset="0"/>
              </a:rPr>
              <a:t>he best representative Moravian Church settlement in northern Europe</a:t>
            </a:r>
            <a:endParaRPr lang="en-US" sz="2000" dirty="0">
              <a:solidFill>
                <a:srgbClr val="FFFFFF"/>
              </a:solidFill>
              <a:latin typeface="+mj-lt"/>
              <a:ea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000" dirty="0">
                <a:solidFill>
                  <a:srgbClr val="FFFFFF"/>
                </a:solidFill>
                <a:latin typeface="+mj-lt"/>
                <a:ea typeface="Calibri" panose="020F0502020204030204" pitchFamily="34" charset="0"/>
              </a:rPr>
              <a:t>E</a:t>
            </a:r>
            <a:r>
              <a:rPr lang="en-US" sz="2000" dirty="0">
                <a:solidFill>
                  <a:srgbClr val="FFFFFF"/>
                </a:solidFill>
                <a:effectLst/>
                <a:latin typeface="+mj-lt"/>
                <a:ea typeface="Calibri" panose="020F0502020204030204" pitchFamily="34" charset="0"/>
              </a:rPr>
              <a:t>xpression of the Moravian ‘ideal city’ </a:t>
            </a:r>
          </a:p>
          <a:p>
            <a:pPr marL="285750" indent="-285750" algn="just">
              <a:spcBef>
                <a:spcPts val="600"/>
              </a:spcBef>
              <a:spcAft>
                <a:spcPts val="600"/>
              </a:spcAft>
              <a:buFont typeface="Arial" panose="020B0604020202020204" pitchFamily="34" charset="0"/>
              <a:buChar char="•"/>
            </a:pPr>
            <a:r>
              <a:rPr lang="en-US" sz="2000" dirty="0">
                <a:solidFill>
                  <a:srgbClr val="FFFFFF"/>
                </a:solidFill>
                <a:latin typeface="+mj-lt"/>
                <a:ea typeface="Calibri" panose="020F0502020204030204" pitchFamily="34" charset="0"/>
              </a:rPr>
              <a:t>O</a:t>
            </a:r>
            <a:r>
              <a:rPr lang="en-US" sz="2000" dirty="0">
                <a:solidFill>
                  <a:srgbClr val="FFFFFF"/>
                </a:solidFill>
                <a:effectLst/>
                <a:latin typeface="+mj-lt"/>
                <a:ea typeface="Calibri" panose="020F0502020204030204" pitchFamily="34" charset="0"/>
              </a:rPr>
              <a:t>utstanding Moravian buildings   </a:t>
            </a:r>
            <a:endParaRPr lang="en-US" sz="2000" dirty="0">
              <a:solidFill>
                <a:srgbClr val="FFFFFF"/>
              </a:solidFill>
              <a:latin typeface="+mj-lt"/>
              <a:ea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000" dirty="0">
                <a:solidFill>
                  <a:srgbClr val="FFFFFF"/>
                </a:solidFill>
                <a:effectLst/>
                <a:latin typeface="+mj-lt"/>
                <a:ea typeface="Calibri" panose="020F0502020204030204" pitchFamily="34" charset="0"/>
              </a:rPr>
              <a:t>High integrity, authenticity, and state of conservation</a:t>
            </a:r>
          </a:p>
          <a:p>
            <a:pPr marL="285750" indent="-285750" algn="just">
              <a:spcBef>
                <a:spcPts val="600"/>
              </a:spcBef>
              <a:spcAft>
                <a:spcPts val="600"/>
              </a:spcAft>
              <a:buFont typeface="Arial" panose="020B0604020202020204" pitchFamily="34" charset="0"/>
              <a:buChar char="•"/>
            </a:pPr>
            <a:r>
              <a:rPr lang="en-US" sz="2000" b="1" dirty="0">
                <a:solidFill>
                  <a:srgbClr val="FFFFFF"/>
                </a:solidFill>
                <a:latin typeface="+mj-lt"/>
                <a:ea typeface="Calibri" panose="020F0502020204030204" pitchFamily="34" charset="0"/>
              </a:rPr>
              <a:t>Recommendation by the World Heritage Committee to ‘extend’ by a transnational</a:t>
            </a:r>
            <a:r>
              <a:rPr lang="en-US" sz="2000" b="1" dirty="0">
                <a:solidFill>
                  <a:srgbClr val="FFFFFF"/>
                </a:solidFill>
                <a:effectLst/>
                <a:latin typeface="+mj-lt"/>
                <a:ea typeface="Calibri" panose="020F0502020204030204" pitchFamily="34" charset="0"/>
              </a:rPr>
              <a:t> serial nomination to better represent the Moravian Church ‘phenomenon’</a:t>
            </a:r>
          </a:p>
        </p:txBody>
      </p:sp>
      <p:pic>
        <p:nvPicPr>
          <p:cNvPr id="10" name="Picture 9" descr="A picture containing sky, outdoor, tree, house&#10;&#10;Description automatically generated">
            <a:extLst>
              <a:ext uri="{FF2B5EF4-FFF2-40B4-BE49-F238E27FC236}">
                <a16:creationId xmlns:a16="http://schemas.microsoft.com/office/drawing/2014/main" id="{7D071E03-60CD-6C3D-56E2-3A4BDCD69A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3682" y="4728106"/>
            <a:ext cx="3878317" cy="2129894"/>
          </a:xfrm>
          <a:prstGeom prst="rect">
            <a:avLst/>
          </a:prstGeom>
        </p:spPr>
      </p:pic>
      <p:pic>
        <p:nvPicPr>
          <p:cNvPr id="12" name="Picture 11" descr="A large brick building with trees in front of it&#10;&#10;Description automatically generated with medium confidence">
            <a:extLst>
              <a:ext uri="{FF2B5EF4-FFF2-40B4-BE49-F238E27FC236}">
                <a16:creationId xmlns:a16="http://schemas.microsoft.com/office/drawing/2014/main" id="{93192587-AE9C-4323-AB86-0F5BE7809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0" y="4728106"/>
            <a:ext cx="3785652" cy="2129894"/>
          </a:xfrm>
          <a:prstGeom prst="rect">
            <a:avLst/>
          </a:prstGeom>
        </p:spPr>
      </p:pic>
      <p:pic>
        <p:nvPicPr>
          <p:cNvPr id="14" name="Picture 13" descr="A picture containing tree, outdoor, ground, forest&#10;&#10;Description automatically generated">
            <a:extLst>
              <a:ext uri="{FF2B5EF4-FFF2-40B4-BE49-F238E27FC236}">
                <a16:creationId xmlns:a16="http://schemas.microsoft.com/office/drawing/2014/main" id="{93342554-EF01-821E-E9CD-3256BA8872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1853" y="4728106"/>
            <a:ext cx="3788169" cy="2129894"/>
          </a:xfrm>
          <a:prstGeom prst="rect">
            <a:avLst/>
          </a:prstGeom>
        </p:spPr>
      </p:pic>
    </p:spTree>
    <p:extLst>
      <p:ext uri="{BB962C8B-B14F-4D97-AF65-F5344CB8AC3E}">
        <p14:creationId xmlns:p14="http://schemas.microsoft.com/office/powerpoint/2010/main" val="5732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FB5C-232F-734F-B301-8FC9F22DBE76}"/>
              </a:ext>
            </a:extLst>
          </p:cNvPr>
          <p:cNvSpPr>
            <a:spLocks noGrp="1"/>
          </p:cNvSpPr>
          <p:nvPr>
            <p:ph type="title"/>
          </p:nvPr>
        </p:nvSpPr>
        <p:spPr>
          <a:xfrm>
            <a:off x="838200" y="1019503"/>
            <a:ext cx="10515600" cy="6404769"/>
          </a:xfrm>
        </p:spPr>
        <p:txBody>
          <a:bodyPr>
            <a:normAutofit fontScale="90000"/>
          </a:bodyPr>
          <a:lstStyle/>
          <a:p>
            <a:r>
              <a:rPr lang="en-GB" sz="4000" b="1" dirty="0">
                <a:solidFill>
                  <a:srgbClr val="FFFFFF"/>
                </a:solidFill>
                <a:ea typeface="Times New Roman" panose="02020603050405020304" pitchFamily="18" charset="0"/>
              </a:rPr>
              <a:t>Comparative Analysis</a:t>
            </a:r>
            <a:r>
              <a:rPr lang="en-GB" sz="3100" dirty="0">
                <a:solidFill>
                  <a:srgbClr val="FFFFFF"/>
                </a:solidFill>
                <a:latin typeface="Arial" panose="020B0604020202020204" pitchFamily="34" charset="0"/>
                <a:ea typeface="Times New Roman" panose="02020603050405020304" pitchFamily="18" charset="0"/>
              </a:rPr>
              <a:t/>
            </a:r>
            <a:br>
              <a:rPr lang="en-GB" sz="3100" dirty="0">
                <a:solidFill>
                  <a:srgbClr val="FFFFFF"/>
                </a:solidFill>
                <a:latin typeface="Arial" panose="020B0604020202020204" pitchFamily="34" charset="0"/>
                <a:ea typeface="Times New Roman" panose="02020603050405020304" pitchFamily="18" charset="0"/>
              </a:rPr>
            </a:br>
            <a:r>
              <a:rPr lang="en-GB" sz="3100" dirty="0">
                <a:solidFill>
                  <a:srgbClr val="FFFFFF"/>
                </a:solidFill>
                <a:latin typeface="Arial" panose="020B0604020202020204" pitchFamily="34" charset="0"/>
                <a:ea typeface="Times New Roman" panose="02020603050405020304" pitchFamily="18" charset="0"/>
              </a:rPr>
              <a:t/>
            </a:r>
            <a:br>
              <a:rPr lang="en-GB" sz="3100" dirty="0">
                <a:solidFill>
                  <a:srgbClr val="FFFFFF"/>
                </a:solidFill>
                <a:latin typeface="Arial" panose="020B0604020202020204" pitchFamily="34" charset="0"/>
                <a:ea typeface="Times New Roman" panose="02020603050405020304" pitchFamily="18" charset="0"/>
              </a:rPr>
            </a:br>
            <a:r>
              <a:rPr lang="en-GB" sz="3100" dirty="0">
                <a:solidFill>
                  <a:srgbClr val="FFFFFF"/>
                </a:solidFill>
                <a:ea typeface="Times New Roman" panose="02020603050405020304" pitchFamily="18" charset="0"/>
              </a:rPr>
              <a:t>Purpose: To make clear what makes the property </a:t>
            </a:r>
            <a:r>
              <a:rPr lang="en-GB" sz="3100" i="1" dirty="0">
                <a:solidFill>
                  <a:srgbClr val="FFFFFF"/>
                </a:solidFill>
                <a:ea typeface="Times New Roman" panose="02020603050405020304" pitchFamily="18" charset="0"/>
              </a:rPr>
              <a:t>outstanding</a:t>
            </a:r>
            <a:r>
              <a:rPr lang="en-GB" sz="3100" dirty="0">
                <a:solidFill>
                  <a:srgbClr val="FFFFFF"/>
                </a:solidFill>
                <a:ea typeface="Times New Roman" panose="02020603050405020304" pitchFamily="18" charset="0"/>
              </a:rPr>
              <a:t> both in its national and </a:t>
            </a:r>
            <a:r>
              <a:rPr lang="en-GB" sz="3100" i="1" dirty="0">
                <a:solidFill>
                  <a:srgbClr val="FFFFFF"/>
                </a:solidFill>
                <a:ea typeface="Times New Roman" panose="02020603050405020304" pitchFamily="18" charset="0"/>
              </a:rPr>
              <a:t>international</a:t>
            </a:r>
            <a:r>
              <a:rPr lang="en-GB" sz="3100" dirty="0">
                <a:solidFill>
                  <a:srgbClr val="FFFFFF"/>
                </a:solidFill>
                <a:ea typeface="Times New Roman" panose="02020603050405020304" pitchFamily="18" charset="0"/>
              </a:rPr>
              <a:t> context </a:t>
            </a:r>
            <a:br>
              <a:rPr lang="en-GB" sz="3100" dirty="0">
                <a:solidFill>
                  <a:srgbClr val="FFFFFF"/>
                </a:solidFill>
                <a:ea typeface="Times New Roman" panose="02020603050405020304" pitchFamily="18" charset="0"/>
              </a:rPr>
            </a:br>
            <a:r>
              <a:rPr lang="en-GB" sz="3100" dirty="0">
                <a:solidFill>
                  <a:srgbClr val="FFFFFF"/>
                </a:solidFill>
                <a:ea typeface="Times New Roman" panose="02020603050405020304" pitchFamily="18" charset="0"/>
              </a:rPr>
              <a:t/>
            </a:r>
            <a:br>
              <a:rPr lang="en-GB" sz="3100" dirty="0">
                <a:solidFill>
                  <a:srgbClr val="FFFFFF"/>
                </a:solidFill>
                <a:ea typeface="Times New Roman" panose="02020603050405020304" pitchFamily="18" charset="0"/>
              </a:rPr>
            </a:br>
            <a:r>
              <a:rPr lang="en-GB" sz="3100" dirty="0">
                <a:solidFill>
                  <a:srgbClr val="FFFFFF"/>
                </a:solidFill>
                <a:ea typeface="Times New Roman" panose="02020603050405020304" pitchFamily="18" charset="0"/>
              </a:rPr>
              <a:t>In the case of </a:t>
            </a:r>
            <a:r>
              <a:rPr lang="en-GB" sz="3100" b="1" dirty="0">
                <a:solidFill>
                  <a:srgbClr val="FFFFFF"/>
                </a:solidFill>
                <a:ea typeface="Times New Roman" panose="02020603050405020304" pitchFamily="18" charset="0"/>
              </a:rPr>
              <a:t>serial nominations</a:t>
            </a:r>
            <a:r>
              <a:rPr lang="en-GB" sz="3100" dirty="0">
                <a:solidFill>
                  <a:srgbClr val="FFFFFF"/>
                </a:solidFill>
                <a:ea typeface="Times New Roman" panose="02020603050405020304" pitchFamily="18" charset="0"/>
              </a:rPr>
              <a:t>, the text needs to set out the rationale for choosing the component parts, in terms of comparing them with other similar component parts and justifying the choice made.</a:t>
            </a:r>
            <a:br>
              <a:rPr lang="en-GB" sz="3100" dirty="0">
                <a:solidFill>
                  <a:srgbClr val="FFFFFF"/>
                </a:solidFill>
                <a:ea typeface="Times New Roman" panose="02020603050405020304" pitchFamily="18" charset="0"/>
              </a:rPr>
            </a:br>
            <a:r>
              <a:rPr lang="en-GB" sz="3100" dirty="0">
                <a:solidFill>
                  <a:srgbClr val="FFFFFF"/>
                </a:solidFill>
                <a:ea typeface="Times New Roman" panose="02020603050405020304" pitchFamily="18" charset="0"/>
              </a:rPr>
              <a:t/>
            </a:r>
            <a:br>
              <a:rPr lang="en-GB" sz="3100" dirty="0">
                <a:solidFill>
                  <a:srgbClr val="FFFFFF"/>
                </a:solidFill>
                <a:ea typeface="Times New Roman" panose="02020603050405020304" pitchFamily="18" charset="0"/>
              </a:rPr>
            </a:br>
            <a:r>
              <a:rPr lang="en-GB" sz="3100" dirty="0">
                <a:solidFill>
                  <a:srgbClr val="FFFFFF"/>
                </a:solidFill>
                <a:ea typeface="Times New Roman" panose="02020603050405020304" pitchFamily="18" charset="0"/>
              </a:rPr>
              <a:t>The comparative analysis must be analytical and draw conclusions!  </a:t>
            </a:r>
            <a:br>
              <a:rPr lang="en-GB" sz="3100" dirty="0">
                <a:solidFill>
                  <a:srgbClr val="FFFFFF"/>
                </a:solidFill>
                <a:ea typeface="Times New Roman" panose="02020603050405020304" pitchFamily="18" charset="0"/>
              </a:rPr>
            </a:br>
            <a:r>
              <a:rPr lang="en-GB" sz="3100" dirty="0">
                <a:solidFill>
                  <a:srgbClr val="FFFFFF"/>
                </a:solidFill>
                <a:ea typeface="Times New Roman" panose="02020603050405020304" pitchFamily="18" charset="0"/>
              </a:rPr>
              <a:t/>
            </a:r>
            <a:br>
              <a:rPr lang="en-GB" sz="3100" dirty="0">
                <a:solidFill>
                  <a:srgbClr val="FFFFFF"/>
                </a:solidFill>
                <a:ea typeface="Times New Roman" panose="02020603050405020304" pitchFamily="18" charset="0"/>
              </a:rPr>
            </a:br>
            <a:r>
              <a:rPr lang="en-GB" sz="3100" dirty="0">
                <a:solidFill>
                  <a:schemeClr val="bg1"/>
                </a:solidFill>
                <a:cs typeface="Arial" panose="020B0604020202020204" pitchFamily="34" charset="0"/>
              </a:rPr>
              <a:t>It can be simply structured in three parts:</a:t>
            </a:r>
            <a:br>
              <a:rPr lang="en-GB" sz="3100" dirty="0">
                <a:solidFill>
                  <a:schemeClr val="bg1"/>
                </a:solidFill>
                <a:cs typeface="Arial" panose="020B0604020202020204" pitchFamily="34" charset="0"/>
              </a:rPr>
            </a:br>
            <a:r>
              <a:rPr lang="en-GB" sz="3100" dirty="0">
                <a:solidFill>
                  <a:schemeClr val="bg1"/>
                </a:solidFill>
                <a:cs typeface="Arial" panose="020B0604020202020204" pitchFamily="34" charset="0"/>
              </a:rPr>
              <a:t/>
            </a:r>
            <a:br>
              <a:rPr lang="en-GB" sz="3100" dirty="0">
                <a:solidFill>
                  <a:schemeClr val="bg1"/>
                </a:solidFill>
                <a:cs typeface="Arial" panose="020B0604020202020204" pitchFamily="34" charset="0"/>
              </a:rPr>
            </a:br>
            <a:r>
              <a:rPr lang="en-GB" sz="3100" dirty="0">
                <a:solidFill>
                  <a:schemeClr val="bg1"/>
                </a:solidFill>
                <a:cs typeface="Arial" panose="020B0604020202020204" pitchFamily="34" charset="0"/>
              </a:rPr>
              <a:t>1. Framework for comparison</a:t>
            </a:r>
            <a:br>
              <a:rPr lang="en-GB" sz="3100" dirty="0">
                <a:solidFill>
                  <a:schemeClr val="bg1"/>
                </a:solidFill>
                <a:cs typeface="Arial" panose="020B0604020202020204" pitchFamily="34" charset="0"/>
              </a:rPr>
            </a:br>
            <a:r>
              <a:rPr lang="en-GB" sz="3100" dirty="0">
                <a:solidFill>
                  <a:schemeClr val="bg1"/>
                </a:solidFill>
                <a:cs typeface="Arial" panose="020B0604020202020204" pitchFamily="34" charset="0"/>
              </a:rPr>
              <a:t>2. Assessment</a:t>
            </a:r>
            <a:br>
              <a:rPr lang="en-GB" sz="3100" dirty="0">
                <a:solidFill>
                  <a:schemeClr val="bg1"/>
                </a:solidFill>
                <a:cs typeface="Arial" panose="020B0604020202020204" pitchFamily="34" charset="0"/>
              </a:rPr>
            </a:br>
            <a:r>
              <a:rPr lang="en-GB" sz="3100" dirty="0">
                <a:solidFill>
                  <a:schemeClr val="bg1"/>
                </a:solidFill>
                <a:cs typeface="Arial" panose="020B0604020202020204" pitchFamily="34" charset="0"/>
              </a:rPr>
              <a:t>3. Conclusion</a:t>
            </a:r>
            <a:r>
              <a:rPr lang="en-GB" sz="3100" dirty="0">
                <a:cs typeface="Arial" panose="020B0604020202020204" pitchFamily="34" charset="0"/>
              </a:rPr>
              <a:t/>
            </a:r>
            <a:br>
              <a:rPr lang="en-GB" sz="3100" dirty="0">
                <a:cs typeface="Arial" panose="020B0604020202020204" pitchFamily="34" charset="0"/>
              </a:rPr>
            </a:br>
            <a:r>
              <a:rPr lang="en-GB" sz="3100" dirty="0">
                <a:solidFill>
                  <a:srgbClr val="FFFFFF"/>
                </a:solidFill>
                <a:latin typeface="Arial" panose="020B0604020202020204" pitchFamily="34" charset="0"/>
                <a:ea typeface="Times New Roman" panose="02020603050405020304" pitchFamily="18" charset="0"/>
              </a:rPr>
              <a:t/>
            </a:r>
            <a:br>
              <a:rPr lang="en-GB" sz="3100" dirty="0">
                <a:solidFill>
                  <a:srgbClr val="FFFFFF"/>
                </a:solidFill>
                <a:latin typeface="Arial" panose="020B0604020202020204" pitchFamily="34" charset="0"/>
                <a:ea typeface="Times New Roman" panose="02020603050405020304" pitchFamily="18" charset="0"/>
              </a:rPr>
            </a:br>
            <a:r>
              <a:rPr lang="en-GB" dirty="0">
                <a:latin typeface="Arial" panose="020B0604020202020204" pitchFamily="34" charset="0"/>
                <a:ea typeface="Calibri" panose="020F0502020204030204" pitchFamily="34" charset="0"/>
              </a:rPr>
              <a:t/>
            </a:r>
            <a:br>
              <a:rPr lang="en-GB" dirty="0">
                <a:latin typeface="Arial" panose="020B060402020202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46557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5E04-0944-FA65-E9EF-65069514050D}"/>
              </a:ext>
            </a:extLst>
          </p:cNvPr>
          <p:cNvSpPr>
            <a:spLocks noGrp="1"/>
          </p:cNvSpPr>
          <p:nvPr>
            <p:ph type="title"/>
          </p:nvPr>
        </p:nvSpPr>
        <p:spPr>
          <a:xfrm>
            <a:off x="305764" y="0"/>
            <a:ext cx="10515600" cy="897314"/>
          </a:xfrm>
        </p:spPr>
        <p:txBody>
          <a:bodyPr>
            <a:normAutofit/>
          </a:bodyPr>
          <a:lstStyle/>
          <a:p>
            <a:r>
              <a:rPr lang="en-GB" sz="3200" b="1" dirty="0">
                <a:solidFill>
                  <a:srgbClr val="FFFFFF"/>
                </a:solidFill>
                <a:ea typeface="Times New Roman" panose="02020603050405020304" pitchFamily="18" charset="0"/>
              </a:rPr>
              <a:t>Comparative Analysis framework – a global context</a:t>
            </a:r>
            <a:endParaRPr lang="en-US" sz="3200" b="1" dirty="0"/>
          </a:p>
        </p:txBody>
      </p:sp>
      <p:pic>
        <p:nvPicPr>
          <p:cNvPr id="4" name="Picture 3" descr="Diagram&#10;&#10;Description automatically generated">
            <a:extLst>
              <a:ext uri="{FF2B5EF4-FFF2-40B4-BE49-F238E27FC236}">
                <a16:creationId xmlns:a16="http://schemas.microsoft.com/office/drawing/2014/main" id="{D78401C5-A1F5-AA8B-0E3F-FB25EBEB4F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 y="949125"/>
            <a:ext cx="12114020" cy="5908876"/>
          </a:xfrm>
          <a:prstGeom prst="rect">
            <a:avLst/>
          </a:prstGeom>
        </p:spPr>
      </p:pic>
    </p:spTree>
    <p:extLst>
      <p:ext uri="{BB962C8B-B14F-4D97-AF65-F5344CB8AC3E}">
        <p14:creationId xmlns:p14="http://schemas.microsoft.com/office/powerpoint/2010/main" val="424299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E394A0-B9EC-2640-98A1-3D98CF8482C4}"/>
              </a:ext>
            </a:extLst>
          </p:cNvPr>
          <p:cNvSpPr txBox="1"/>
          <p:nvPr/>
        </p:nvSpPr>
        <p:spPr>
          <a:xfrm>
            <a:off x="222419" y="275242"/>
            <a:ext cx="11413671" cy="1107996"/>
          </a:xfrm>
          <a:prstGeom prst="rect">
            <a:avLst/>
          </a:prstGeom>
          <a:noFill/>
        </p:spPr>
        <p:txBody>
          <a:bodyPr wrap="square">
            <a:spAutoFit/>
          </a:bodyPr>
          <a:lstStyle/>
          <a:p>
            <a:pPr>
              <a:spcBef>
                <a:spcPts val="600"/>
              </a:spcBef>
              <a:spcAft>
                <a:spcPts val="600"/>
              </a:spcAft>
            </a:pPr>
            <a:r>
              <a:rPr lang="en-US" sz="3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Methodology</a:t>
            </a:r>
            <a:endParaRPr lang="en-GB" sz="36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pPr>
            <a:r>
              <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Values and attributes of the nominated property as the basis for comparison </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FF54CDC2-0EA5-7248-88A6-08AFF8CB1403}"/>
              </a:ext>
            </a:extLst>
          </p:cNvPr>
          <p:cNvGraphicFramePr>
            <a:graphicFrameLocks noGrp="1"/>
          </p:cNvGraphicFramePr>
          <p:nvPr>
            <p:extLst>
              <p:ext uri="{D42A27DB-BD31-4B8C-83A1-F6EECF244321}">
                <p14:modId xmlns:p14="http://schemas.microsoft.com/office/powerpoint/2010/main" val="1984670269"/>
              </p:ext>
            </p:extLst>
          </p:nvPr>
        </p:nvGraphicFramePr>
        <p:xfrm>
          <a:off x="0" y="1566041"/>
          <a:ext cx="12191998" cy="1862959"/>
        </p:xfrm>
        <a:graphic>
          <a:graphicData uri="http://schemas.openxmlformats.org/drawingml/2006/table">
            <a:tbl>
              <a:tblPr firstRow="1" firstCol="1" bandRow="1">
                <a:tableStyleId>{5C22544A-7EE6-4342-B048-85BDC9FD1C3A}</a:tableStyleId>
              </a:tblPr>
              <a:tblGrid>
                <a:gridCol w="3740775">
                  <a:extLst>
                    <a:ext uri="{9D8B030D-6E8A-4147-A177-3AD203B41FA5}">
                      <a16:colId xmlns:a16="http://schemas.microsoft.com/office/drawing/2014/main" val="1656120531"/>
                    </a:ext>
                  </a:extLst>
                </a:gridCol>
                <a:gridCol w="3740775">
                  <a:extLst>
                    <a:ext uri="{9D8B030D-6E8A-4147-A177-3AD203B41FA5}">
                      <a16:colId xmlns:a16="http://schemas.microsoft.com/office/drawing/2014/main" val="3808076220"/>
                    </a:ext>
                  </a:extLst>
                </a:gridCol>
                <a:gridCol w="4710448">
                  <a:extLst>
                    <a:ext uri="{9D8B030D-6E8A-4147-A177-3AD203B41FA5}">
                      <a16:colId xmlns:a16="http://schemas.microsoft.com/office/drawing/2014/main" val="2545301314"/>
                    </a:ext>
                  </a:extLst>
                </a:gridCol>
              </a:tblGrid>
              <a:tr h="1862959">
                <a:tc>
                  <a:txBody>
                    <a:bodyPr/>
                    <a:lstStyle/>
                    <a:p>
                      <a:pPr algn="ctr">
                        <a:spcBef>
                          <a:spcPts val="600"/>
                        </a:spcBef>
                        <a:spcAft>
                          <a:spcPts val="600"/>
                        </a:spcAft>
                      </a:pPr>
                      <a:r>
                        <a:rPr lang="en-GB" sz="1100" dirty="0">
                          <a:effectLst/>
                        </a:rPr>
                        <a:t> </a:t>
                      </a:r>
                    </a:p>
                    <a:p>
                      <a:pPr algn="ctr">
                        <a:spcBef>
                          <a:spcPts val="600"/>
                        </a:spcBef>
                        <a:spcAft>
                          <a:spcPts val="600"/>
                        </a:spcAft>
                      </a:pPr>
                      <a:r>
                        <a:rPr lang="en-GB" sz="1800" dirty="0">
                          <a:effectLst/>
                        </a:rPr>
                        <a:t>Cultural values</a:t>
                      </a:r>
                    </a:p>
                    <a:p>
                      <a:pPr algn="ctr">
                        <a:spcBef>
                          <a:spcPts val="600"/>
                        </a:spcBef>
                        <a:spcAft>
                          <a:spcPts val="600"/>
                        </a:spcAft>
                      </a:pPr>
                      <a:r>
                        <a:rPr lang="en-GB" sz="1800" dirty="0">
                          <a:effectLst/>
                        </a:rPr>
                        <a:t>Criterion (iii) exceptional testimony to a cultural tradition (living)</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Bef>
                          <a:spcPts val="600"/>
                        </a:spcBef>
                        <a:spcAft>
                          <a:spcPts val="600"/>
                        </a:spcAft>
                      </a:pPr>
                      <a:endParaRPr lang="en-GB" sz="1800" dirty="0">
                        <a:effectLst/>
                      </a:endParaRPr>
                    </a:p>
                    <a:p>
                      <a:pPr algn="ctr">
                        <a:spcBef>
                          <a:spcPts val="600"/>
                        </a:spcBef>
                        <a:spcAft>
                          <a:spcPts val="600"/>
                        </a:spcAft>
                      </a:pPr>
                      <a:r>
                        <a:rPr lang="en-GB" sz="1800" dirty="0">
                          <a:effectLst/>
                        </a:rPr>
                        <a:t>Town Planning values</a:t>
                      </a:r>
                    </a:p>
                    <a:p>
                      <a:pPr algn="ctr">
                        <a:spcBef>
                          <a:spcPts val="600"/>
                        </a:spcBef>
                        <a:spcAft>
                          <a:spcPts val="600"/>
                        </a:spcAft>
                      </a:pPr>
                      <a:r>
                        <a:rPr lang="en-GB" sz="1800" dirty="0">
                          <a:effectLst/>
                        </a:rPr>
                        <a:t>Criterion (iv) outstanding urban typology</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Bef>
                          <a:spcPts val="600"/>
                        </a:spcBef>
                        <a:spcAft>
                          <a:spcPts val="600"/>
                        </a:spcAft>
                      </a:pPr>
                      <a:endParaRPr lang="en-GB" sz="1800" dirty="0">
                        <a:effectLst/>
                      </a:endParaRPr>
                    </a:p>
                    <a:p>
                      <a:pPr algn="ctr">
                        <a:spcBef>
                          <a:spcPts val="600"/>
                        </a:spcBef>
                        <a:spcAft>
                          <a:spcPts val="600"/>
                        </a:spcAft>
                      </a:pPr>
                      <a:r>
                        <a:rPr lang="en-GB" sz="1800" dirty="0">
                          <a:effectLst/>
                        </a:rPr>
                        <a:t>Architectural values</a:t>
                      </a:r>
                    </a:p>
                    <a:p>
                      <a:pPr algn="ctr"/>
                      <a:r>
                        <a:rPr lang="en-GB" sz="1800" dirty="0">
                          <a:effectLst/>
                        </a:rPr>
                        <a:t>Criterion (iv) outstanding architecture</a:t>
                      </a:r>
                      <a:endParaRPr lang="en-GB"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74672279"/>
                  </a:ext>
                </a:extLst>
              </a:tr>
            </a:tbl>
          </a:graphicData>
        </a:graphic>
      </p:graphicFrame>
      <p:graphicFrame>
        <p:nvGraphicFramePr>
          <p:cNvPr id="11" name="Table 10">
            <a:extLst>
              <a:ext uri="{FF2B5EF4-FFF2-40B4-BE49-F238E27FC236}">
                <a16:creationId xmlns:a16="http://schemas.microsoft.com/office/drawing/2014/main" id="{300BD694-4B9E-2C4B-BB89-176DE7C033AB}"/>
              </a:ext>
            </a:extLst>
          </p:cNvPr>
          <p:cNvGraphicFramePr>
            <a:graphicFrameLocks noGrp="1"/>
          </p:cNvGraphicFramePr>
          <p:nvPr>
            <p:extLst>
              <p:ext uri="{D42A27DB-BD31-4B8C-83A1-F6EECF244321}">
                <p14:modId xmlns:p14="http://schemas.microsoft.com/office/powerpoint/2010/main" val="2175227758"/>
              </p:ext>
            </p:extLst>
          </p:nvPr>
        </p:nvGraphicFramePr>
        <p:xfrm>
          <a:off x="1" y="3429000"/>
          <a:ext cx="12191999" cy="3429000"/>
        </p:xfrm>
        <a:graphic>
          <a:graphicData uri="http://schemas.openxmlformats.org/drawingml/2006/table">
            <a:tbl>
              <a:tblPr firstRow="1" firstCol="1" bandRow="1">
                <a:tableStyleId>{5C22544A-7EE6-4342-B048-85BDC9FD1C3A}</a:tableStyleId>
              </a:tblPr>
              <a:tblGrid>
                <a:gridCol w="3743906">
                  <a:extLst>
                    <a:ext uri="{9D8B030D-6E8A-4147-A177-3AD203B41FA5}">
                      <a16:colId xmlns:a16="http://schemas.microsoft.com/office/drawing/2014/main" val="3960362670"/>
                    </a:ext>
                  </a:extLst>
                </a:gridCol>
                <a:gridCol w="3743906">
                  <a:extLst>
                    <a:ext uri="{9D8B030D-6E8A-4147-A177-3AD203B41FA5}">
                      <a16:colId xmlns:a16="http://schemas.microsoft.com/office/drawing/2014/main" val="1105947339"/>
                    </a:ext>
                  </a:extLst>
                </a:gridCol>
                <a:gridCol w="4704187">
                  <a:extLst>
                    <a:ext uri="{9D8B030D-6E8A-4147-A177-3AD203B41FA5}">
                      <a16:colId xmlns:a16="http://schemas.microsoft.com/office/drawing/2014/main" val="1681963353"/>
                    </a:ext>
                  </a:extLst>
                </a:gridCol>
              </a:tblGrid>
              <a:tr h="3429000">
                <a:tc>
                  <a:txBody>
                    <a:bodyPr/>
                    <a:lstStyle/>
                    <a:p>
                      <a:pPr algn="ctr">
                        <a:spcBef>
                          <a:spcPts val="600"/>
                        </a:spcBef>
                        <a:spcAft>
                          <a:spcPts val="600"/>
                        </a:spcAft>
                      </a:pPr>
                      <a:endParaRPr lang="en-GB" sz="1600" dirty="0">
                        <a:effectLst/>
                      </a:endParaRPr>
                    </a:p>
                    <a:p>
                      <a:pPr algn="ctr">
                        <a:spcBef>
                          <a:spcPts val="600"/>
                        </a:spcBef>
                        <a:spcAft>
                          <a:spcPts val="600"/>
                        </a:spcAft>
                      </a:pPr>
                      <a:r>
                        <a:rPr lang="en-GB" sz="1600" dirty="0">
                          <a:effectLst/>
                        </a:rPr>
                        <a:t>Historical and continued presence, ownership, and influence of the Moravian Church, its liturgy, calendar, and interactions with the town and its buildings and spaces.</a:t>
                      </a:r>
                    </a:p>
                    <a:p>
                      <a:pPr algn="ctr">
                        <a:spcBef>
                          <a:spcPts val="600"/>
                        </a:spcBef>
                        <a:spcAft>
                          <a:spcPts val="600"/>
                        </a:spcAft>
                      </a:pPr>
                      <a:r>
                        <a:rPr lang="en-GB" sz="1600" dirty="0">
                          <a:effectLst/>
                        </a:rPr>
                        <a:t>Geo-cultural and geographical reach.</a:t>
                      </a:r>
                    </a:p>
                    <a:p>
                      <a:pPr algn="ctr">
                        <a:spcBef>
                          <a:spcPts val="600"/>
                        </a:spcBef>
                        <a:spcAft>
                          <a:spcPts val="600"/>
                        </a:spcAft>
                      </a:pPr>
                      <a:r>
                        <a:rPr lang="en-GB" sz="1600" dirty="0">
                          <a:effectLst/>
                        </a:rPr>
                        <a:t> </a:t>
                      </a:r>
                      <a:endParaRPr lang="en-GB" sz="1600" dirty="0">
                        <a:effectLst/>
                        <a:latin typeface="Arial" panose="020B0604020202020204" pitchFamily="34" charset="0"/>
                        <a:ea typeface="Calibri" panose="020F0502020204030204" pitchFamily="34" charset="0"/>
                      </a:endParaRPr>
                    </a:p>
                  </a:txBody>
                  <a:tcPr marL="68580" marR="68580" marT="0" marB="0"/>
                </a:tc>
                <a:tc>
                  <a:txBody>
                    <a:bodyPr/>
                    <a:lstStyle/>
                    <a:p>
                      <a:pPr algn="ctr">
                        <a:spcBef>
                          <a:spcPts val="600"/>
                        </a:spcBef>
                        <a:spcAft>
                          <a:spcPts val="600"/>
                        </a:spcAft>
                      </a:pPr>
                      <a:endParaRPr lang="en-GB" sz="1600" dirty="0">
                        <a:effectLst/>
                      </a:endParaRPr>
                    </a:p>
                    <a:p>
                      <a:pPr algn="ctr">
                        <a:spcBef>
                          <a:spcPts val="600"/>
                        </a:spcBef>
                        <a:spcAft>
                          <a:spcPts val="600"/>
                        </a:spcAft>
                      </a:pPr>
                      <a:r>
                        <a:rPr lang="en-GB" sz="1600" dirty="0">
                          <a:effectLst/>
                        </a:rPr>
                        <a:t>Outstanding example of the ‘Ideal city’ concept, with its street system and ensemble of special buildings and functional spaces with placement relative to one another guided by religious and societal ideas and beliefs.</a:t>
                      </a:r>
                    </a:p>
                    <a:p>
                      <a:pPr algn="ctr">
                        <a:spcBef>
                          <a:spcPts val="600"/>
                        </a:spcBef>
                        <a:spcAft>
                          <a:spcPts val="600"/>
                        </a:spcAft>
                      </a:pPr>
                      <a:r>
                        <a:rPr lang="en-GB" sz="1600" dirty="0">
                          <a:effectLst/>
                        </a:rPr>
                        <a:t>Temporal sequence of development of the network of settlements.</a:t>
                      </a:r>
                      <a:endParaRPr lang="en-GB" sz="1600" dirty="0">
                        <a:effectLst/>
                        <a:latin typeface="Arial" panose="020B0604020202020204" pitchFamily="34" charset="0"/>
                        <a:ea typeface="Calibri" panose="020F0502020204030204" pitchFamily="34" charset="0"/>
                      </a:endParaRPr>
                    </a:p>
                  </a:txBody>
                  <a:tcPr marL="68580" marR="68580" marT="0" marB="0"/>
                </a:tc>
                <a:tc>
                  <a:txBody>
                    <a:bodyPr/>
                    <a:lstStyle/>
                    <a:p>
                      <a:pPr algn="ctr">
                        <a:spcBef>
                          <a:spcPts val="600"/>
                        </a:spcBef>
                        <a:spcAft>
                          <a:spcPts val="600"/>
                        </a:spcAft>
                      </a:pPr>
                      <a:endParaRPr lang="en-GB" sz="1600" dirty="0">
                        <a:effectLst/>
                      </a:endParaRPr>
                    </a:p>
                    <a:p>
                      <a:pPr algn="ctr">
                        <a:spcBef>
                          <a:spcPts val="600"/>
                        </a:spcBef>
                        <a:spcAft>
                          <a:spcPts val="600"/>
                        </a:spcAft>
                      </a:pPr>
                      <a:r>
                        <a:rPr lang="en-GB" sz="1600" dirty="0">
                          <a:effectLst/>
                        </a:rPr>
                        <a:t>Unique architectural style of ‘Moravian Church Civic Baroque’, with regional architectural influences and in materials and traditions, together with special building types (including prototypes) with outstanding form and design and high-quality craftmanship.</a:t>
                      </a:r>
                      <a:endParaRPr lang="en-GB" sz="16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56369719"/>
                  </a:ext>
                </a:extLst>
              </a:tr>
            </a:tbl>
          </a:graphicData>
        </a:graphic>
      </p:graphicFrame>
    </p:spTree>
    <p:extLst>
      <p:ext uri="{BB962C8B-B14F-4D97-AF65-F5344CB8AC3E}">
        <p14:creationId xmlns:p14="http://schemas.microsoft.com/office/powerpoint/2010/main" val="109359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183-C37D-7F4C-84D0-FD29B15F0E07}"/>
              </a:ext>
            </a:extLst>
          </p:cNvPr>
          <p:cNvSpPr>
            <a:spLocks noGrp="1"/>
          </p:cNvSpPr>
          <p:nvPr>
            <p:ph type="title"/>
          </p:nvPr>
        </p:nvSpPr>
        <p:spPr>
          <a:xfrm>
            <a:off x="623595" y="109750"/>
            <a:ext cx="10515600" cy="1325563"/>
          </a:xfrm>
        </p:spPr>
        <p:txBody>
          <a:bodyPr>
            <a:normAutofit/>
          </a:bodyPr>
          <a:lstStyle/>
          <a:p>
            <a:r>
              <a:rPr lang="en-GB" sz="3600" b="1" dirty="0">
                <a:solidFill>
                  <a:schemeClr val="bg1"/>
                </a:solidFill>
                <a:cs typeface="Arial" panose="020B0604020202020204" pitchFamily="34" charset="0"/>
              </a:rPr>
              <a:t>Assessment</a:t>
            </a:r>
            <a:endParaRPr lang="en-US" sz="3600" b="1" dirty="0"/>
          </a:p>
        </p:txBody>
      </p:sp>
      <p:sp>
        <p:nvSpPr>
          <p:cNvPr id="4" name="TextBox 3">
            <a:extLst>
              <a:ext uri="{FF2B5EF4-FFF2-40B4-BE49-F238E27FC236}">
                <a16:creationId xmlns:a16="http://schemas.microsoft.com/office/drawing/2014/main" id="{A4A8801D-EBD3-4949-932B-5C5F40CD53CE}"/>
              </a:ext>
            </a:extLst>
          </p:cNvPr>
          <p:cNvSpPr txBox="1"/>
          <p:nvPr/>
        </p:nvSpPr>
        <p:spPr>
          <a:xfrm>
            <a:off x="623595" y="1435313"/>
            <a:ext cx="11011678" cy="5155257"/>
          </a:xfrm>
          <a:prstGeom prst="rect">
            <a:avLst/>
          </a:prstGeom>
          <a:noFill/>
        </p:spPr>
        <p:txBody>
          <a:bodyPr wrap="square">
            <a:spAutoFit/>
          </a:bodyPr>
          <a:lstStyle/>
          <a:p>
            <a:pPr>
              <a:spcBef>
                <a:spcPts val="600"/>
              </a:spcBef>
              <a:spcAft>
                <a:spcPts val="600"/>
              </a:spcAft>
            </a:pPr>
            <a:r>
              <a:rPr lang="en-GB" sz="1800" dirty="0">
                <a:solidFill>
                  <a:srgbClr val="FFFFFF"/>
                </a:solidFill>
                <a:effectLst/>
                <a:latin typeface="+mj-lt"/>
                <a:ea typeface="Calibri" panose="020F0502020204030204" pitchFamily="34" charset="0"/>
              </a:rPr>
              <a:t>Candidate Moravian Church </a:t>
            </a:r>
            <a:r>
              <a:rPr lang="en-GB" sz="1800" u="sng" dirty="0">
                <a:solidFill>
                  <a:srgbClr val="FFFFFF"/>
                </a:solidFill>
                <a:effectLst/>
                <a:latin typeface="+mj-lt"/>
                <a:ea typeface="Calibri" panose="020F0502020204030204" pitchFamily="34" charset="0"/>
              </a:rPr>
              <a:t>settlements</a:t>
            </a:r>
            <a:r>
              <a:rPr lang="en-GB" sz="1800" dirty="0">
                <a:solidFill>
                  <a:srgbClr val="FFFFFF"/>
                </a:solidFill>
                <a:effectLst/>
                <a:latin typeface="+mj-lt"/>
                <a:ea typeface="Calibri" panose="020F0502020204030204" pitchFamily="34" charset="0"/>
              </a:rPr>
              <a:t> , as opposed to missions stations, were carried forward into the comparative study, divided into the three key geographical regions: </a:t>
            </a:r>
          </a:p>
          <a:p>
            <a:pPr>
              <a:spcBef>
                <a:spcPts val="600"/>
              </a:spcBef>
              <a:spcAft>
                <a:spcPts val="600"/>
              </a:spcAft>
            </a:pPr>
            <a:endParaRPr lang="en-GB" sz="1100" dirty="0">
              <a:effectLst/>
              <a:latin typeface="+mj-lt"/>
              <a:ea typeface="Calibri" panose="020F0502020204030204" pitchFamily="34" charset="0"/>
            </a:endParaRPr>
          </a:p>
          <a:p>
            <a:pPr>
              <a:spcBef>
                <a:spcPts val="600"/>
              </a:spcBef>
              <a:spcAft>
                <a:spcPts val="600"/>
              </a:spcAft>
            </a:pPr>
            <a:r>
              <a:rPr lang="en-US" sz="1800" b="1" dirty="0">
                <a:solidFill>
                  <a:srgbClr val="FFFFFF"/>
                </a:solidFill>
                <a:effectLst/>
                <a:latin typeface="+mj-lt"/>
                <a:ea typeface="Calibri" panose="020F0502020204030204" pitchFamily="34" charset="0"/>
              </a:rPr>
              <a:t>I	European Continental</a:t>
            </a:r>
            <a:r>
              <a:rPr lang="en-US" sz="1800" dirty="0">
                <a:solidFill>
                  <a:srgbClr val="FFFFFF"/>
                </a:solidFill>
                <a:effectLst/>
                <a:latin typeface="+mj-lt"/>
                <a:ea typeface="Calibri" panose="020F0502020204030204" pitchFamily="34" charset="0"/>
              </a:rPr>
              <a:t> (Germany, Denmark, the Netherlands): </a:t>
            </a:r>
            <a:endParaRPr lang="en-GB" sz="1100" dirty="0">
              <a:effectLst/>
              <a:latin typeface="+mj-lt"/>
              <a:ea typeface="Calibri" panose="020F0502020204030204" pitchFamily="34" charset="0"/>
            </a:endParaRPr>
          </a:p>
          <a:p>
            <a:pPr>
              <a:spcBef>
                <a:spcPts val="600"/>
              </a:spcBef>
              <a:spcAft>
                <a:spcPts val="600"/>
              </a:spcAft>
            </a:pPr>
            <a:r>
              <a:rPr lang="en-US" sz="1800" dirty="0">
                <a:solidFill>
                  <a:srgbClr val="FFFFFF"/>
                </a:solidFill>
                <a:effectLst/>
                <a:latin typeface="+mj-lt"/>
                <a:ea typeface="Calibri" panose="020F0502020204030204" pitchFamily="34" charset="0"/>
              </a:rPr>
              <a:t>Herrnhut (Germany, 1722), Herrnhaag (Germany, 1738), Zeist (the Netherlands, 1746), Ebersdorf (Germany, 1746), Neuwied (Germany, 1750), </a:t>
            </a:r>
            <a:r>
              <a:rPr lang="en-US" sz="1800" dirty="0" err="1">
                <a:solidFill>
                  <a:srgbClr val="FFFFFF"/>
                </a:solidFill>
                <a:effectLst/>
                <a:latin typeface="+mj-lt"/>
                <a:ea typeface="Calibri" panose="020F0502020204030204" pitchFamily="34" charset="0"/>
              </a:rPr>
              <a:t>Kleinwelka</a:t>
            </a:r>
            <a:r>
              <a:rPr lang="en-US" sz="1800" dirty="0">
                <a:solidFill>
                  <a:srgbClr val="FFFFFF"/>
                </a:solidFill>
                <a:effectLst/>
                <a:latin typeface="+mj-lt"/>
                <a:ea typeface="Calibri" panose="020F0502020204030204" pitchFamily="34" charset="0"/>
              </a:rPr>
              <a:t> (Germany, 1751), </a:t>
            </a:r>
            <a:r>
              <a:rPr lang="en-US" sz="1800" dirty="0" err="1">
                <a:solidFill>
                  <a:srgbClr val="FFFFFF"/>
                </a:solidFill>
                <a:effectLst/>
                <a:latin typeface="+mj-lt"/>
                <a:ea typeface="Calibri" panose="020F0502020204030204" pitchFamily="34" charset="0"/>
              </a:rPr>
              <a:t>Neudietendorf</a:t>
            </a:r>
            <a:r>
              <a:rPr lang="en-US" sz="1800" dirty="0">
                <a:solidFill>
                  <a:srgbClr val="FFFFFF"/>
                </a:solidFill>
                <a:effectLst/>
                <a:latin typeface="+mj-lt"/>
                <a:ea typeface="Calibri" panose="020F0502020204030204" pitchFamily="34" charset="0"/>
              </a:rPr>
              <a:t> (Germany, 1753), Gnadau (Germany, 1767), Christiansfeld (Denmark, 1773), </a:t>
            </a:r>
            <a:r>
              <a:rPr lang="en-US" sz="1800" dirty="0" err="1">
                <a:solidFill>
                  <a:srgbClr val="FFFFFF"/>
                </a:solidFill>
                <a:effectLst/>
                <a:latin typeface="+mj-lt"/>
                <a:ea typeface="Calibri" panose="020F0502020204030204" pitchFamily="34" charset="0"/>
              </a:rPr>
              <a:t>Königsfeld</a:t>
            </a:r>
            <a:r>
              <a:rPr lang="en-US" sz="1800" dirty="0">
                <a:solidFill>
                  <a:srgbClr val="FFFFFF"/>
                </a:solidFill>
                <a:effectLst/>
                <a:latin typeface="+mj-lt"/>
                <a:ea typeface="Calibri" panose="020F0502020204030204" pitchFamily="34" charset="0"/>
              </a:rPr>
              <a:t> (Germany, 1807).</a:t>
            </a:r>
          </a:p>
          <a:p>
            <a:pPr>
              <a:spcBef>
                <a:spcPts val="600"/>
              </a:spcBef>
              <a:spcAft>
                <a:spcPts val="600"/>
              </a:spcAft>
            </a:pPr>
            <a:endParaRPr lang="en-GB" sz="1100" dirty="0">
              <a:effectLst/>
              <a:latin typeface="+mj-lt"/>
              <a:ea typeface="Calibri" panose="020F0502020204030204" pitchFamily="34" charset="0"/>
            </a:endParaRPr>
          </a:p>
          <a:p>
            <a:pPr algn="just">
              <a:spcBef>
                <a:spcPts val="600"/>
              </a:spcBef>
              <a:spcAft>
                <a:spcPts val="600"/>
              </a:spcAft>
            </a:pPr>
            <a:r>
              <a:rPr lang="en-US" sz="1800" b="1" dirty="0">
                <a:solidFill>
                  <a:srgbClr val="FFFFFF"/>
                </a:solidFill>
                <a:effectLst/>
                <a:latin typeface="+mj-lt"/>
                <a:ea typeface="Calibri" panose="020F0502020204030204" pitchFamily="34" charset="0"/>
              </a:rPr>
              <a:t>II	United Kingdom of Great Britain and Northern Ireland</a:t>
            </a:r>
            <a:r>
              <a:rPr lang="en-US" sz="1800" dirty="0">
                <a:solidFill>
                  <a:srgbClr val="FFFFFF"/>
                </a:solidFill>
                <a:effectLst/>
                <a:latin typeface="+mj-lt"/>
                <a:ea typeface="Calibri" panose="020F0502020204030204" pitchFamily="34" charset="0"/>
              </a:rPr>
              <a:t> (England and Northern Ireland): Fulneck (1744), </a:t>
            </a:r>
            <a:r>
              <a:rPr lang="en-US" sz="1800" dirty="0" err="1">
                <a:solidFill>
                  <a:srgbClr val="FFFFFF"/>
                </a:solidFill>
                <a:effectLst/>
                <a:latin typeface="+mj-lt"/>
                <a:ea typeface="Calibri" panose="020F0502020204030204" pitchFamily="34" charset="0"/>
              </a:rPr>
              <a:t>Ockbrook</a:t>
            </a:r>
            <a:r>
              <a:rPr lang="en-US" sz="1800" dirty="0">
                <a:solidFill>
                  <a:srgbClr val="FFFFFF"/>
                </a:solidFill>
                <a:effectLst/>
                <a:latin typeface="+mj-lt"/>
                <a:ea typeface="Calibri" panose="020F0502020204030204" pitchFamily="34" charset="0"/>
              </a:rPr>
              <a:t> (1750), Gracehill (Northern Ireland, 1759), Fairfield (1785).</a:t>
            </a:r>
          </a:p>
          <a:p>
            <a:pPr algn="just">
              <a:spcBef>
                <a:spcPts val="600"/>
              </a:spcBef>
              <a:spcAft>
                <a:spcPts val="600"/>
              </a:spcAft>
            </a:pPr>
            <a:endParaRPr lang="en-GB" sz="1100" dirty="0">
              <a:effectLst/>
              <a:latin typeface="+mj-lt"/>
              <a:ea typeface="Calibri" panose="020F0502020204030204" pitchFamily="34" charset="0"/>
            </a:endParaRPr>
          </a:p>
          <a:p>
            <a:pPr algn="just">
              <a:spcBef>
                <a:spcPts val="600"/>
              </a:spcBef>
              <a:spcAft>
                <a:spcPts val="600"/>
              </a:spcAft>
            </a:pPr>
            <a:r>
              <a:rPr lang="en-US" sz="1800" b="1" dirty="0">
                <a:solidFill>
                  <a:srgbClr val="FFFFFF"/>
                </a:solidFill>
                <a:effectLst/>
                <a:latin typeface="+mj-lt"/>
                <a:ea typeface="Calibri" panose="020F0502020204030204" pitchFamily="34" charset="0"/>
              </a:rPr>
              <a:t>III	North America </a:t>
            </a:r>
            <a:r>
              <a:rPr lang="en-US" sz="1800" dirty="0">
                <a:solidFill>
                  <a:srgbClr val="FFFFFF"/>
                </a:solidFill>
                <a:effectLst/>
                <a:latin typeface="+mj-lt"/>
                <a:ea typeface="Calibri" panose="020F0502020204030204" pitchFamily="34" charset="0"/>
              </a:rPr>
              <a:t>(former British colonies): Bethlehem (1742), Salem (1771).</a:t>
            </a:r>
            <a:endParaRPr lang="en-GB" sz="1100" dirty="0">
              <a:effectLst/>
              <a:latin typeface="+mj-lt"/>
              <a:ea typeface="Calibri" panose="020F0502020204030204" pitchFamily="34" charset="0"/>
            </a:endParaRPr>
          </a:p>
          <a:p>
            <a:pPr algn="just">
              <a:spcBef>
                <a:spcPts val="600"/>
              </a:spcBef>
              <a:spcAft>
                <a:spcPts val="600"/>
              </a:spcAft>
            </a:pPr>
            <a:r>
              <a:rPr lang="en-GB" sz="1800" dirty="0">
                <a:solidFill>
                  <a:srgbClr val="FFFFFF"/>
                </a:solidFill>
                <a:effectLst/>
                <a:latin typeface="+mj-lt"/>
                <a:ea typeface="Calibri" panose="020F0502020204030204" pitchFamily="34" charset="0"/>
              </a:rPr>
              <a:t>Qualitative comparative analysis was undertaken to determine similarities, differences, and contributions to the series - as a whole. Conclusions were then drawn, and a selection made on the prime basis of technical justification combined with direct input from State Parties who wished to participate.  </a:t>
            </a:r>
            <a:endParaRPr lang="en-GB" sz="1100" dirty="0">
              <a:effectLst/>
              <a:latin typeface="+mj-lt"/>
              <a:ea typeface="Calibri" panose="020F0502020204030204" pitchFamily="34" charset="0"/>
            </a:endParaRPr>
          </a:p>
        </p:txBody>
      </p:sp>
    </p:spTree>
    <p:extLst>
      <p:ext uri="{BB962C8B-B14F-4D97-AF65-F5344CB8AC3E}">
        <p14:creationId xmlns:p14="http://schemas.microsoft.com/office/powerpoint/2010/main" val="52140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2BA5-D30A-C242-BD5D-A882B7267F32}"/>
              </a:ext>
            </a:extLst>
          </p:cNvPr>
          <p:cNvSpPr>
            <a:spLocks noGrp="1"/>
          </p:cNvSpPr>
          <p:nvPr>
            <p:ph type="title"/>
          </p:nvPr>
        </p:nvSpPr>
        <p:spPr>
          <a:xfrm>
            <a:off x="325016" y="85207"/>
            <a:ext cx="10515600" cy="1325563"/>
          </a:xfrm>
        </p:spPr>
        <p:txBody>
          <a:bodyPr>
            <a:normAutofit/>
          </a:bodyPr>
          <a:lstStyle/>
          <a:p>
            <a:r>
              <a:rPr lang="en-GB" sz="3600" b="1" dirty="0">
                <a:solidFill>
                  <a:schemeClr val="bg1"/>
                </a:solidFill>
                <a:cs typeface="Arial" panose="020B0604020202020204" pitchFamily="34" charset="0"/>
              </a:rPr>
              <a:t>Conclusion</a:t>
            </a:r>
            <a:endParaRPr lang="en-US" sz="3600" b="1" dirty="0"/>
          </a:p>
        </p:txBody>
      </p:sp>
      <p:pic>
        <p:nvPicPr>
          <p:cNvPr id="4" name="Picture 3">
            <a:extLst>
              <a:ext uri="{FF2B5EF4-FFF2-40B4-BE49-F238E27FC236}">
                <a16:creationId xmlns:a16="http://schemas.microsoft.com/office/drawing/2014/main" id="{7987BF9F-EB3E-D24E-A96B-09C5EEB901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20" y="3267149"/>
            <a:ext cx="5570496" cy="3590851"/>
          </a:xfrm>
          <a:prstGeom prst="rect">
            <a:avLst/>
          </a:prstGeom>
        </p:spPr>
      </p:pic>
      <p:pic>
        <p:nvPicPr>
          <p:cNvPr id="5" name="Picture 4">
            <a:extLst>
              <a:ext uri="{FF2B5EF4-FFF2-40B4-BE49-F238E27FC236}">
                <a16:creationId xmlns:a16="http://schemas.microsoft.com/office/drawing/2014/main" id="{07ACB468-A283-424B-BF2A-339CB3D53D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713" y="0"/>
            <a:ext cx="6381287" cy="3032449"/>
          </a:xfrm>
          <a:prstGeom prst="rect">
            <a:avLst/>
          </a:prstGeom>
        </p:spPr>
      </p:pic>
      <p:pic>
        <p:nvPicPr>
          <p:cNvPr id="6" name="Picture 5">
            <a:extLst>
              <a:ext uri="{FF2B5EF4-FFF2-40B4-BE49-F238E27FC236}">
                <a16:creationId xmlns:a16="http://schemas.microsoft.com/office/drawing/2014/main" id="{28389DC4-B7D5-8842-AF65-66B9E1A166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8074" y="3267149"/>
            <a:ext cx="6383925" cy="3590851"/>
          </a:xfrm>
          <a:prstGeom prst="rect">
            <a:avLst/>
          </a:prstGeom>
        </p:spPr>
      </p:pic>
      <p:sp>
        <p:nvSpPr>
          <p:cNvPr id="7" name="TextBox 6">
            <a:extLst>
              <a:ext uri="{FF2B5EF4-FFF2-40B4-BE49-F238E27FC236}">
                <a16:creationId xmlns:a16="http://schemas.microsoft.com/office/drawing/2014/main" id="{4FA02A6E-7E01-EC43-8627-BFDCE31F60AD}"/>
              </a:ext>
            </a:extLst>
          </p:cNvPr>
          <p:cNvSpPr txBox="1"/>
          <p:nvPr/>
        </p:nvSpPr>
        <p:spPr>
          <a:xfrm>
            <a:off x="325016" y="1278123"/>
            <a:ext cx="5152053" cy="1969770"/>
          </a:xfrm>
          <a:prstGeom prst="rect">
            <a:avLst/>
          </a:prstGeom>
          <a:noFill/>
        </p:spPr>
        <p:txBody>
          <a:bodyPr wrap="square">
            <a:spAutoFit/>
          </a:bodyPr>
          <a:lstStyle/>
          <a:p>
            <a:pPr>
              <a:spcBef>
                <a:spcPts val="600"/>
              </a:spcBef>
              <a:spcAft>
                <a:spcPts val="600"/>
              </a:spcAft>
            </a:pPr>
            <a:r>
              <a:rPr lang="en-GB" sz="2800" dirty="0">
                <a:solidFill>
                  <a:srgbClr val="FFFFFF"/>
                </a:solidFill>
                <a:latin typeface="+mj-lt"/>
                <a:ea typeface="Times New Roman" panose="02020603050405020304" pitchFamily="18" charset="0"/>
              </a:rPr>
              <a:t>Bethlehem (Pennsylvania, USA)</a:t>
            </a:r>
          </a:p>
          <a:p>
            <a:pPr>
              <a:spcBef>
                <a:spcPts val="600"/>
              </a:spcBef>
              <a:spcAft>
                <a:spcPts val="600"/>
              </a:spcAft>
            </a:pPr>
            <a:r>
              <a:rPr lang="en-GB" sz="2800" dirty="0">
                <a:solidFill>
                  <a:srgbClr val="FFFFFF"/>
                </a:solidFill>
                <a:latin typeface="+mj-lt"/>
                <a:ea typeface="Times New Roman" panose="02020603050405020304" pitchFamily="18" charset="0"/>
              </a:rPr>
              <a:t>Herrnhut (Saxony, Germany)</a:t>
            </a:r>
          </a:p>
          <a:p>
            <a:pPr>
              <a:spcBef>
                <a:spcPts val="600"/>
              </a:spcBef>
              <a:spcAft>
                <a:spcPts val="600"/>
              </a:spcAft>
            </a:pPr>
            <a:r>
              <a:rPr lang="en-GB" sz="2800" dirty="0">
                <a:solidFill>
                  <a:srgbClr val="FFFFFF"/>
                </a:solidFill>
                <a:latin typeface="+mj-lt"/>
                <a:ea typeface="Times New Roman" panose="02020603050405020304" pitchFamily="18" charset="0"/>
              </a:rPr>
              <a:t>Gracehill (Northern Ireland, UK)</a:t>
            </a:r>
            <a:br>
              <a:rPr lang="en-GB" sz="2800" dirty="0">
                <a:solidFill>
                  <a:srgbClr val="FFFFFF"/>
                </a:solidFill>
                <a:latin typeface="+mj-lt"/>
                <a:ea typeface="Times New Roman" panose="02020603050405020304" pitchFamily="18" charset="0"/>
              </a:rPr>
            </a:br>
            <a:r>
              <a:rPr lang="en-GB" b="1" dirty="0">
                <a:solidFill>
                  <a:srgbClr val="FFFFFF"/>
                </a:solidFill>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14307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AEC8-CBB6-4745-A283-723F31C5DC0A}"/>
              </a:ext>
            </a:extLst>
          </p:cNvPr>
          <p:cNvSpPr>
            <a:spLocks noGrp="1"/>
          </p:cNvSpPr>
          <p:nvPr>
            <p:ph type="title"/>
          </p:nvPr>
        </p:nvSpPr>
        <p:spPr/>
        <p:txBody>
          <a:bodyPr>
            <a:normAutofit/>
          </a:bodyPr>
          <a:lstStyle/>
          <a:p>
            <a:r>
              <a:rPr lang="en-GB" sz="2800" dirty="0">
                <a:solidFill>
                  <a:schemeClr val="bg1"/>
                </a:solidFill>
                <a:latin typeface="Arial" panose="020B0604020202020204" pitchFamily="34" charset="0"/>
                <a:cs typeface="Arial" panose="020B0604020202020204" pitchFamily="34" charset="0"/>
              </a:rPr>
              <a:t>The Moravian Church remains the overarching stakeholder in a global </a:t>
            </a:r>
            <a:r>
              <a:rPr lang="en-GB" sz="2800" i="1" dirty="0">
                <a:solidFill>
                  <a:schemeClr val="bg1"/>
                </a:solidFill>
                <a:latin typeface="Arial" panose="020B0604020202020204" pitchFamily="34" charset="0"/>
                <a:cs typeface="Arial" panose="020B0604020202020204" pitchFamily="34" charset="0"/>
              </a:rPr>
              <a:t>network </a:t>
            </a:r>
            <a:r>
              <a:rPr lang="en-GB" sz="2800" dirty="0">
                <a:solidFill>
                  <a:schemeClr val="bg1"/>
                </a:solidFill>
                <a:latin typeface="Arial" panose="020B0604020202020204" pitchFamily="34" charset="0"/>
                <a:cs typeface="Arial" panose="020B0604020202020204" pitchFamily="34" charset="0"/>
              </a:rPr>
              <a:t>of sites. </a:t>
            </a:r>
            <a:endParaRPr lang="en-US" sz="2800" dirty="0"/>
          </a:p>
        </p:txBody>
      </p:sp>
      <p:pic>
        <p:nvPicPr>
          <p:cNvPr id="4" name="Picture 3" descr="A tombstone in the grass&#10;&#10;Description automatically generated with low confidence">
            <a:extLst>
              <a:ext uri="{FF2B5EF4-FFF2-40B4-BE49-F238E27FC236}">
                <a16:creationId xmlns:a16="http://schemas.microsoft.com/office/drawing/2014/main" id="{E2DF2529-113D-6D4B-AB56-BC21832160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0002" y="1690688"/>
            <a:ext cx="3224513" cy="4298961"/>
          </a:xfrm>
          <a:prstGeom prst="rect">
            <a:avLst/>
          </a:prstGeom>
        </p:spPr>
      </p:pic>
      <p:pic>
        <p:nvPicPr>
          <p:cNvPr id="5" name="Picture 4" descr="A tombstone in a grassy area&#10;&#10;Description automatically generated with low confidence">
            <a:extLst>
              <a:ext uri="{FF2B5EF4-FFF2-40B4-BE49-F238E27FC236}">
                <a16:creationId xmlns:a16="http://schemas.microsoft.com/office/drawing/2014/main" id="{F15FA758-CF96-D61C-F5D2-2AC891D5E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5760" y="1316620"/>
            <a:ext cx="4063192" cy="5043634"/>
          </a:xfrm>
          <a:prstGeom prst="rect">
            <a:avLst/>
          </a:prstGeom>
        </p:spPr>
      </p:pic>
    </p:spTree>
    <p:extLst>
      <p:ext uri="{BB962C8B-B14F-4D97-AF65-F5344CB8AC3E}">
        <p14:creationId xmlns:p14="http://schemas.microsoft.com/office/powerpoint/2010/main" val="339989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1EB2-C49C-8193-A493-8EE5D41FCCCB}"/>
              </a:ext>
            </a:extLst>
          </p:cNvPr>
          <p:cNvSpPr>
            <a:spLocks noGrp="1"/>
          </p:cNvSpPr>
          <p:nvPr>
            <p:ph type="title"/>
          </p:nvPr>
        </p:nvSpPr>
        <p:spPr>
          <a:xfrm>
            <a:off x="291296" y="107451"/>
            <a:ext cx="11609407" cy="1325563"/>
          </a:xfrm>
        </p:spPr>
        <p:txBody>
          <a:bodyPr>
            <a:normAutofit fontScale="90000"/>
          </a:bodyPr>
          <a:lstStyle/>
          <a:p>
            <a:r>
              <a:rPr lang="en-GB" sz="3600" b="1">
                <a:solidFill>
                  <a:schemeClr val="bg1"/>
                </a:solidFill>
                <a:cs typeface="Arial" panose="020B0604020202020204" pitchFamily="34" charset="0"/>
              </a:rPr>
              <a:t>The comparative study also investigated Moravian Church Mission Stations; the best of nearly 200 being visited to create an inventory </a:t>
            </a:r>
            <a:endParaRPr lang="en-US" sz="3600" dirty="0"/>
          </a:p>
        </p:txBody>
      </p:sp>
      <p:pic>
        <p:nvPicPr>
          <p:cNvPr id="4" name="Picture 3" descr="A picture containing outdoor, grass, sky, building&#10;&#10;Description automatically generated">
            <a:extLst>
              <a:ext uri="{FF2B5EF4-FFF2-40B4-BE49-F238E27FC236}">
                <a16:creationId xmlns:a16="http://schemas.microsoft.com/office/drawing/2014/main" id="{9D7CCDB5-AEC3-5747-E19C-1452F8EB08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7822" y="1815874"/>
            <a:ext cx="4333535" cy="2362462"/>
          </a:xfrm>
          <a:prstGeom prst="rect">
            <a:avLst/>
          </a:prstGeom>
        </p:spPr>
      </p:pic>
      <p:pic>
        <p:nvPicPr>
          <p:cNvPr id="8" name="Picture 7" descr="A picture containing outdoor, sky, water, house&#10;&#10;Description automatically generated">
            <a:extLst>
              <a:ext uri="{FF2B5EF4-FFF2-40B4-BE49-F238E27FC236}">
                <a16:creationId xmlns:a16="http://schemas.microsoft.com/office/drawing/2014/main" id="{0ECA1541-8E36-074E-20CD-1FB6E10CB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03522"/>
            <a:ext cx="4543063" cy="2554478"/>
          </a:xfrm>
          <a:prstGeom prst="rect">
            <a:avLst/>
          </a:prstGeom>
        </p:spPr>
      </p:pic>
      <p:pic>
        <p:nvPicPr>
          <p:cNvPr id="10" name="Picture 9" descr="A picture containing sky, outdoor, tree, house&#10;&#10;Description automatically generated">
            <a:extLst>
              <a:ext uri="{FF2B5EF4-FFF2-40B4-BE49-F238E27FC236}">
                <a16:creationId xmlns:a16="http://schemas.microsoft.com/office/drawing/2014/main" id="{BD5F4E29-4FDB-2B26-ADB3-53C9A1DE51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159" y="1835408"/>
            <a:ext cx="3975904" cy="2342928"/>
          </a:xfrm>
          <a:prstGeom prst="rect">
            <a:avLst/>
          </a:prstGeom>
        </p:spPr>
      </p:pic>
      <p:pic>
        <p:nvPicPr>
          <p:cNvPr id="12" name="Picture 11" descr="A group of houses on a hill&#10;&#10;Description automatically generated with low confidence">
            <a:extLst>
              <a:ext uri="{FF2B5EF4-FFF2-40B4-BE49-F238E27FC236}">
                <a16:creationId xmlns:a16="http://schemas.microsoft.com/office/drawing/2014/main" id="{5D395083-AAA4-2011-736B-64BC3F80CE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7747" y="4303522"/>
            <a:ext cx="7504253" cy="2554478"/>
          </a:xfrm>
          <a:prstGeom prst="rect">
            <a:avLst/>
          </a:prstGeom>
        </p:spPr>
      </p:pic>
      <p:pic>
        <p:nvPicPr>
          <p:cNvPr id="14" name="Picture 13" descr="A street with cars and buildings on the side&#10;&#10;Description automatically generated with low confidence">
            <a:extLst>
              <a:ext uri="{FF2B5EF4-FFF2-40B4-BE49-F238E27FC236}">
                <a16:creationId xmlns:a16="http://schemas.microsoft.com/office/drawing/2014/main" id="{CC0E3FC1-6D93-6404-8DC9-BBBCF2CA87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7747" y="1815874"/>
            <a:ext cx="2275391" cy="2362462"/>
          </a:xfrm>
          <a:prstGeom prst="rect">
            <a:avLst/>
          </a:prstGeom>
        </p:spPr>
      </p:pic>
    </p:spTree>
    <p:extLst>
      <p:ext uri="{BB962C8B-B14F-4D97-AF65-F5344CB8AC3E}">
        <p14:creationId xmlns:p14="http://schemas.microsoft.com/office/powerpoint/2010/main" val="238640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7235</TotalTime>
  <Words>667</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Gracehill, a Moravian Church Settlement   </vt:lpstr>
      <vt:lpstr>PowerPoint Presentation</vt:lpstr>
      <vt:lpstr>Comparative Analysis  Purpose: To make clear what makes the property outstanding both in its national and international context   In the case of serial nominations, the text needs to set out the rationale for choosing the component parts, in terms of comparing them with other similar component parts and justifying the choice made.  The comparative analysis must be analytical and draw conclusions!    It can be simply structured in three parts:  1. Framework for comparison 2. Assessment 3. Conclusion   </vt:lpstr>
      <vt:lpstr>Comparative Analysis framework – a global context</vt:lpstr>
      <vt:lpstr>PowerPoint Presentation</vt:lpstr>
      <vt:lpstr>Assessment</vt:lpstr>
      <vt:lpstr>Conclusion</vt:lpstr>
      <vt:lpstr>The Moravian Church remains the overarching stakeholder in a global network of sites. </vt:lpstr>
      <vt:lpstr>The comparative study also investigated Moravian Church Mission Stations; the best of nearly 200 being visited to create an inventory </vt:lpstr>
      <vt:lpstr>Moravian Church Missions  – A fuller representation of the Moravian Church ‘phenomenon’ on the World Heritage List, bringing World Heritage to unrepresented countries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Barry Gamble</dc:creator>
  <cp:keywords/>
  <dc:description/>
  <cp:lastModifiedBy>Helen Arbon</cp:lastModifiedBy>
  <cp:revision>79</cp:revision>
  <dcterms:created xsi:type="dcterms:W3CDTF">2018-03-03T15:16:48Z</dcterms:created>
  <dcterms:modified xsi:type="dcterms:W3CDTF">2023-02-07T11:14:58Z</dcterms:modified>
  <cp:category/>
</cp:coreProperties>
</file>